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39"/>
  </p:notesMasterIdLst>
  <p:handoutMasterIdLst>
    <p:handoutMasterId r:id="rId40"/>
  </p:handoutMasterIdLst>
  <p:sldIdLst>
    <p:sldId id="258" r:id="rId6"/>
    <p:sldId id="259" r:id="rId7"/>
    <p:sldId id="260" r:id="rId8"/>
    <p:sldId id="261" r:id="rId9"/>
    <p:sldId id="262" r:id="rId10"/>
    <p:sldId id="267" r:id="rId11"/>
    <p:sldId id="263" r:id="rId12"/>
    <p:sldId id="268" r:id="rId13"/>
    <p:sldId id="264" r:id="rId14"/>
    <p:sldId id="269" r:id="rId15"/>
    <p:sldId id="265" r:id="rId16"/>
    <p:sldId id="266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938" autoAdjust="0"/>
    <p:restoredTop sz="94628" autoAdjust="0"/>
  </p:normalViewPr>
  <p:slideViewPr>
    <p:cSldViewPr>
      <p:cViewPr varScale="1">
        <p:scale>
          <a:sx n="135" d="100"/>
          <a:sy n="135" d="100"/>
        </p:scale>
        <p:origin x="192" y="9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Live! 360 Orlando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6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1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– a list of replaceable elements that tell you something about what is being asked for</a:t>
            </a:r>
          </a:p>
          <a:p>
            <a:r>
              <a:rPr lang="en-US" dirty="0"/>
              <a:t>Intent – the type of interaction the user wants I want a new project</a:t>
            </a:r>
          </a:p>
          <a:p>
            <a:r>
              <a:rPr lang="en-US" dirty="0"/>
              <a:t>App – A collection of entities, intents and other items used to create a domain specific model </a:t>
            </a:r>
          </a:p>
          <a:p>
            <a:r>
              <a:rPr lang="en-US" dirty="0"/>
              <a:t>Training – the process of ensuring that the understanding of the conversation is what you expect</a:t>
            </a:r>
          </a:p>
          <a:p>
            <a:r>
              <a:rPr lang="en-US" dirty="0"/>
              <a:t>Utterance – input from the user that the app will interpret</a:t>
            </a:r>
          </a:p>
          <a:p>
            <a:r>
              <a:rPr lang="en-US" dirty="0"/>
              <a:t>Roles – How an entity is being used in an utterance. For example is a city a start location or destination?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9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10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getting into the world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1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8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/What-is-the-difference-between-virtual-reality-augmented-reality-and-mixed-reality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19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11/26/18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11/26/18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tiff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7.png"/><Relationship Id="rId7" Type="http://schemas.openxmlformats.org/officeDocument/2006/relationships/image" Target="../media/image13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20.tiff"/><Relationship Id="rId9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tiff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tiff"/><Relationship Id="rId4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7.tiff"/><Relationship Id="rId7" Type="http://schemas.openxmlformats.org/officeDocument/2006/relationships/image" Target="../media/image13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4" y="1635646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Next Generation UIs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Kevin Ford</a:t>
            </a:r>
          </a:p>
          <a:p>
            <a:pPr algn="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Mobile Practice Lead, </a:t>
            </a:r>
          </a:p>
          <a:p>
            <a:pPr algn="r"/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630-E1DB-B74D-B15A-C3E77C07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Model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CFBDC-1298-0048-AD89-8EA77926DD6E}"/>
              </a:ext>
            </a:extLst>
          </p:cNvPr>
          <p:cNvSpPr/>
          <p:nvPr/>
        </p:nvSpPr>
        <p:spPr>
          <a:xfrm>
            <a:off x="310019" y="222415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0A386BF-53DF-1046-ADEE-45059B3D95CE}"/>
              </a:ext>
            </a:extLst>
          </p:cNvPr>
          <p:cNvSpPr/>
          <p:nvPr/>
        </p:nvSpPr>
        <p:spPr>
          <a:xfrm>
            <a:off x="1503123" y="2404996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144D1-7454-5F40-9B50-6BE03146B4DE}"/>
              </a:ext>
            </a:extLst>
          </p:cNvPr>
          <p:cNvSpPr/>
          <p:nvPr/>
        </p:nvSpPr>
        <p:spPr>
          <a:xfrm>
            <a:off x="2099675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Setup Intents and Entities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9DB6E83-BFE1-A540-BD9E-B7367073E51F}"/>
              </a:ext>
            </a:extLst>
          </p:cNvPr>
          <p:cNvSpPr/>
          <p:nvPr/>
        </p:nvSpPr>
        <p:spPr>
          <a:xfrm>
            <a:off x="3335053" y="2400299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5FF48-096C-C942-B389-CD492E84EFEB}"/>
              </a:ext>
            </a:extLst>
          </p:cNvPr>
          <p:cNvSpPr/>
          <p:nvPr/>
        </p:nvSpPr>
        <p:spPr>
          <a:xfrm>
            <a:off x="2099675" y="3861604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Prebuilt Domains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C8D72CE-447E-2C4E-A575-C658BA903BD1}"/>
              </a:ext>
            </a:extLst>
          </p:cNvPr>
          <p:cNvSpPr/>
          <p:nvPr/>
        </p:nvSpPr>
        <p:spPr>
          <a:xfrm flipV="1">
            <a:off x="2470759" y="3003798"/>
            <a:ext cx="403964" cy="59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9F500D-6A71-FD46-807E-AE9B452918EC}"/>
              </a:ext>
            </a:extLst>
          </p:cNvPr>
          <p:cNvSpPr/>
          <p:nvPr/>
        </p:nvSpPr>
        <p:spPr>
          <a:xfrm>
            <a:off x="3931604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74BAD-E150-5747-BBF2-81DFC6AA3A2E}"/>
              </a:ext>
            </a:extLst>
          </p:cNvPr>
          <p:cNvSpPr/>
          <p:nvPr/>
        </p:nvSpPr>
        <p:spPr>
          <a:xfrm>
            <a:off x="5763533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3DE627E-8539-2644-9C63-2ECBE37D0F56}"/>
              </a:ext>
            </a:extLst>
          </p:cNvPr>
          <p:cNvSpPr/>
          <p:nvPr/>
        </p:nvSpPr>
        <p:spPr>
          <a:xfrm>
            <a:off x="5166982" y="2400299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D564BE-721F-6E4E-ADCB-130FB2F60B13}"/>
              </a:ext>
            </a:extLst>
          </p:cNvPr>
          <p:cNvSpPr/>
          <p:nvPr/>
        </p:nvSpPr>
        <p:spPr>
          <a:xfrm>
            <a:off x="7595462" y="2221801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1F28A9A-8973-E44A-9650-2C1FD8A2DC8C}"/>
              </a:ext>
            </a:extLst>
          </p:cNvPr>
          <p:cNvSpPr/>
          <p:nvPr/>
        </p:nvSpPr>
        <p:spPr>
          <a:xfrm>
            <a:off x="6998911" y="2400298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4B0D0-31F7-0C4D-9E6C-5EBFFD917BA7}"/>
              </a:ext>
            </a:extLst>
          </p:cNvPr>
          <p:cNvSpPr/>
          <p:nvPr/>
        </p:nvSpPr>
        <p:spPr>
          <a:xfrm>
            <a:off x="7595462" y="3858927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03D4A1F-34A8-014D-AE98-8A84A148E988}"/>
              </a:ext>
            </a:extLst>
          </p:cNvPr>
          <p:cNvSpPr/>
          <p:nvPr/>
        </p:nvSpPr>
        <p:spPr>
          <a:xfrm rot="10800000" flipV="1">
            <a:off x="7966546" y="3099776"/>
            <a:ext cx="403964" cy="59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F6A9825-D4E1-CE48-9F1D-251021A4AA60}"/>
              </a:ext>
            </a:extLst>
          </p:cNvPr>
          <p:cNvCxnSpPr>
            <a:stCxn id="15" idx="0"/>
            <a:endCxn id="7" idx="0"/>
          </p:cNvCxnSpPr>
          <p:nvPr/>
        </p:nvCxnSpPr>
        <p:spPr>
          <a:xfrm rot="16200000" flipH="1" flipV="1">
            <a:off x="5420633" y="-526091"/>
            <a:ext cx="2" cy="5495787"/>
          </a:xfrm>
          <a:prstGeom prst="bentConnector3">
            <a:avLst>
              <a:gd name="adj1" fmla="val -114300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DA4940-59E9-E746-AFB3-6A73BAFBC0D0}"/>
              </a:ext>
            </a:extLst>
          </p:cNvPr>
          <p:cNvSpPr txBox="1"/>
          <p:nvPr/>
        </p:nvSpPr>
        <p:spPr>
          <a:xfrm>
            <a:off x="556624" y="1328234"/>
            <a:ext cx="374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www.luis.ai</a:t>
            </a:r>
            <a:r>
              <a:rPr lang="en-US" dirty="0"/>
              <a:t>/applications</a:t>
            </a:r>
          </a:p>
        </p:txBody>
      </p:sp>
    </p:spTree>
    <p:extLst>
      <p:ext uri="{BB962C8B-B14F-4D97-AF65-F5344CB8AC3E}">
        <p14:creationId xmlns:p14="http://schemas.microsoft.com/office/powerpoint/2010/main" val="301823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Setting up a LUIS Model</a:t>
            </a:r>
          </a:p>
        </p:txBody>
      </p:sp>
    </p:spTree>
    <p:extLst>
      <p:ext uri="{BB962C8B-B14F-4D97-AF65-F5344CB8AC3E}">
        <p14:creationId xmlns:p14="http://schemas.microsoft.com/office/powerpoint/2010/main" val="64912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44F7-0C7D-0946-91E7-28D07372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with LUIS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5866D-B875-1F45-BD56-1EF9F6BD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99" y="1975924"/>
            <a:ext cx="2215085" cy="99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6AF21-118C-6942-ADD0-E29B1739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20" y="1877185"/>
            <a:ext cx="2017295" cy="119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772244-10C1-684C-AC3B-F9E5C6CE9BDD}"/>
              </a:ext>
            </a:extLst>
          </p:cNvPr>
          <p:cNvCxnSpPr>
            <a:cxnSpLocks/>
          </p:cNvCxnSpPr>
          <p:nvPr/>
        </p:nvCxnSpPr>
        <p:spPr>
          <a:xfrm>
            <a:off x="2376152" y="2144333"/>
            <a:ext cx="2873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E8506C-B98F-1741-94B4-F0B4658AFCF5}"/>
              </a:ext>
            </a:extLst>
          </p:cNvPr>
          <p:cNvSpPr txBox="1"/>
          <p:nvPr/>
        </p:nvSpPr>
        <p:spPr>
          <a:xfrm>
            <a:off x="2761635" y="177966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entered text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488F5F-94C8-E14B-AC09-2DBDA04087D8}"/>
              </a:ext>
            </a:extLst>
          </p:cNvPr>
          <p:cNvCxnSpPr>
            <a:cxnSpLocks/>
          </p:cNvCxnSpPr>
          <p:nvPr/>
        </p:nvCxnSpPr>
        <p:spPr>
          <a:xfrm flipH="1">
            <a:off x="2376152" y="2839792"/>
            <a:ext cx="2873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A742FF-0085-E640-A5FF-82178207B402}"/>
              </a:ext>
            </a:extLst>
          </p:cNvPr>
          <p:cNvSpPr txBox="1"/>
          <p:nvPr/>
        </p:nvSpPr>
        <p:spPr>
          <a:xfrm>
            <a:off x="2448948" y="2499742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entered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B747A0-7997-C643-B692-9852212EE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692149"/>
            <a:ext cx="1191651" cy="1191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F9A4F5-26AF-C24C-AB1D-6A25525A2CA9}"/>
              </a:ext>
            </a:extLst>
          </p:cNvPr>
          <p:cNvSpPr txBox="1"/>
          <p:nvPr/>
        </p:nvSpPr>
        <p:spPr>
          <a:xfrm>
            <a:off x="1989811" y="414947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AD2B86-D0F0-7540-8DF4-AE85DCAA5342}"/>
              </a:ext>
            </a:extLst>
          </p:cNvPr>
          <p:cNvCxnSpPr/>
          <p:nvPr/>
        </p:nvCxnSpPr>
        <p:spPr>
          <a:xfrm>
            <a:off x="1317567" y="3235817"/>
            <a:ext cx="0" cy="442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8D2CF20-3504-4F4B-9B8D-3FE3A674188C}"/>
              </a:ext>
            </a:extLst>
          </p:cNvPr>
          <p:cNvSpPr/>
          <p:nvPr/>
        </p:nvSpPr>
        <p:spPr>
          <a:xfrm>
            <a:off x="5359319" y="1877185"/>
            <a:ext cx="390844" cy="1191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REST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DFA83-94DB-A743-B543-E7770F1BB9C4}"/>
              </a:ext>
            </a:extLst>
          </p:cNvPr>
          <p:cNvSpPr txBox="1"/>
          <p:nvPr/>
        </p:nvSpPr>
        <p:spPr>
          <a:xfrm>
            <a:off x="2495598" y="3758852"/>
            <a:ext cx="877060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{Azure Service URL}?subscription-key={Key}&amp;</a:t>
            </a:r>
            <a:r>
              <a:rPr lang="en-US" dirty="0" err="1"/>
              <a:t>timezoneOffset</a:t>
            </a:r>
            <a:r>
              <a:rPr lang="en-US" dirty="0"/>
              <a:t>=-360&amp;q={user’s text}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C254CF-0132-F841-BEE9-1A50AE568B1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495598" y="3068836"/>
            <a:ext cx="3059143" cy="69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B448E8-F6AB-8945-9875-A0DF595B5E45}"/>
              </a:ext>
            </a:extLst>
          </p:cNvPr>
          <p:cNvCxnSpPr>
            <a:endCxn id="13" idx="2"/>
          </p:cNvCxnSpPr>
          <p:nvPr/>
        </p:nvCxnSpPr>
        <p:spPr>
          <a:xfrm flipH="1" flipV="1">
            <a:off x="5554741" y="3068836"/>
            <a:ext cx="3704135" cy="690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A9F85A-B920-5549-A876-1A0DCD00521C}"/>
              </a:ext>
            </a:extLst>
          </p:cNvPr>
          <p:cNvSpPr txBox="1"/>
          <p:nvPr/>
        </p:nvSpPr>
        <p:spPr>
          <a:xfrm>
            <a:off x="4144322" y="4479589"/>
            <a:ext cx="190308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E84649-E57B-1948-B4AD-01ECA2C8FB90}"/>
              </a:ext>
            </a:extLst>
          </p:cNvPr>
          <p:cNvCxnSpPr>
            <a:endCxn id="19" idx="0"/>
          </p:cNvCxnSpPr>
          <p:nvPr/>
        </p:nvCxnSpPr>
        <p:spPr>
          <a:xfrm>
            <a:off x="4750065" y="4035851"/>
            <a:ext cx="345800" cy="44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1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Looking at a LUIS app</a:t>
            </a:r>
          </a:p>
        </p:txBody>
      </p:sp>
    </p:spTree>
    <p:extLst>
      <p:ext uri="{BB962C8B-B14F-4D97-AF65-F5344CB8AC3E}">
        <p14:creationId xmlns:p14="http://schemas.microsoft.com/office/powerpoint/2010/main" val="342237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B6F9-8A96-7742-94A0-F987A365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Our Simple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5DBF5-4375-1346-8DF9-FD352D02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19684"/>
            <a:ext cx="2017295" cy="1191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2368D7-8980-5240-977D-D3F92068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30" y="1280459"/>
            <a:ext cx="2215085" cy="994172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81A276F-2D18-4044-8E30-BCBE5FB3741D}"/>
              </a:ext>
            </a:extLst>
          </p:cNvPr>
          <p:cNvCxnSpPr>
            <a:stCxn id="4" idx="0"/>
            <a:endCxn id="5" idx="1"/>
          </p:cNvCxnSpPr>
          <p:nvPr/>
        </p:nvCxnSpPr>
        <p:spPr>
          <a:xfrm rot="5400000" flipH="1" flipV="1">
            <a:off x="2520620" y="265575"/>
            <a:ext cx="642139" cy="366608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28CC99-DA6C-0343-B5BF-E24FA8427B5F}"/>
              </a:ext>
            </a:extLst>
          </p:cNvPr>
          <p:cNvSpPr txBox="1"/>
          <p:nvPr/>
        </p:nvSpPr>
        <p:spPr>
          <a:xfrm>
            <a:off x="1132286" y="1488103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the user want to do?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046ED-8B54-B04F-BD37-81B73771CE1B}"/>
              </a:ext>
            </a:extLst>
          </p:cNvPr>
          <p:cNvSpPr/>
          <p:nvPr/>
        </p:nvSpPr>
        <p:spPr>
          <a:xfrm>
            <a:off x="2333071" y="2571752"/>
            <a:ext cx="5383674" cy="2070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8A89A-1EAD-184D-9400-5C33E9291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826" y="3279502"/>
            <a:ext cx="1696909" cy="8878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5DD79A-DFFB-844E-A157-5DC1C474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331" y="3279502"/>
            <a:ext cx="1696909" cy="8878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6E797-0179-324A-AB22-F00D38412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36" y="3279501"/>
            <a:ext cx="1696909" cy="8878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A9AF8B-2F71-3D4F-A410-C87F1F5526B3}"/>
              </a:ext>
            </a:extLst>
          </p:cNvPr>
          <p:cNvSpPr txBox="1"/>
          <p:nvPr/>
        </p:nvSpPr>
        <p:spPr>
          <a:xfrm>
            <a:off x="2494533" y="4210777"/>
            <a:ext cx="153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bug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C1556-4342-A840-9F7A-1D3ED2246B70}"/>
              </a:ext>
            </a:extLst>
          </p:cNvPr>
          <p:cNvSpPr txBox="1"/>
          <p:nvPr/>
        </p:nvSpPr>
        <p:spPr>
          <a:xfrm>
            <a:off x="2000276" y="1858259"/>
            <a:ext cx="82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36C0F-A72F-D748-BACE-9E900BE50BE2}"/>
              </a:ext>
            </a:extLst>
          </p:cNvPr>
          <p:cNvSpPr txBox="1"/>
          <p:nvPr/>
        </p:nvSpPr>
        <p:spPr>
          <a:xfrm>
            <a:off x="3994688" y="4210777"/>
            <a:ext cx="247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a bug’s status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4E547-97D2-D640-B393-D950C04AB166}"/>
              </a:ext>
            </a:extLst>
          </p:cNvPr>
          <p:cNvSpPr txBox="1"/>
          <p:nvPr/>
        </p:nvSpPr>
        <p:spPr>
          <a:xfrm>
            <a:off x="6300973" y="422021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 a bug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59B5808-FF9B-FD4C-BF16-D02D96298909}"/>
              </a:ext>
            </a:extLst>
          </p:cNvPr>
          <p:cNvCxnSpPr>
            <a:endCxn id="11" idx="0"/>
          </p:cNvCxnSpPr>
          <p:nvPr/>
        </p:nvCxnSpPr>
        <p:spPr>
          <a:xfrm>
            <a:off x="1924334" y="3015510"/>
            <a:ext cx="1338947" cy="2639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870BB1E-FC37-4D45-87C5-BF009D67143A}"/>
              </a:ext>
            </a:extLst>
          </p:cNvPr>
          <p:cNvCxnSpPr>
            <a:endCxn id="12" idx="0"/>
          </p:cNvCxnSpPr>
          <p:nvPr/>
        </p:nvCxnSpPr>
        <p:spPr>
          <a:xfrm>
            <a:off x="1893627" y="3015510"/>
            <a:ext cx="3172159" cy="2639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EAB06FA-1FE9-8F44-8FFE-FF7DF4CB6A8D}"/>
              </a:ext>
            </a:extLst>
          </p:cNvPr>
          <p:cNvCxnSpPr>
            <a:endCxn id="13" idx="0"/>
          </p:cNvCxnSpPr>
          <p:nvPr/>
        </p:nvCxnSpPr>
        <p:spPr>
          <a:xfrm>
            <a:off x="1924334" y="3015509"/>
            <a:ext cx="4943957" cy="2639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81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F722C5F-A25D-EB44-B0B9-29A5B155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12" y="3958639"/>
            <a:ext cx="1205382" cy="1190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AB6F9-8A96-7742-94A0-F987A365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of Our Custom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368D7-8980-5240-977D-D3F92068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660" y="1076592"/>
            <a:ext cx="2215085" cy="994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E046ED-8B54-B04F-BD37-81B73771CE1B}"/>
              </a:ext>
            </a:extLst>
          </p:cNvPr>
          <p:cNvSpPr/>
          <p:nvPr/>
        </p:nvSpPr>
        <p:spPr>
          <a:xfrm>
            <a:off x="2333071" y="2571751"/>
            <a:ext cx="5383674" cy="2033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DD79A-DFFB-844E-A157-5DC1C474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330" y="3052068"/>
            <a:ext cx="1696909" cy="8878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A9AF8B-2F71-3D4F-A410-C87F1F5526B3}"/>
              </a:ext>
            </a:extLst>
          </p:cNvPr>
          <p:cNvSpPr txBox="1"/>
          <p:nvPr/>
        </p:nvSpPr>
        <p:spPr>
          <a:xfrm>
            <a:off x="2612583" y="3958639"/>
            <a:ext cx="1166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bug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36C0F-A72F-D748-BACE-9E900BE50BE2}"/>
              </a:ext>
            </a:extLst>
          </p:cNvPr>
          <p:cNvSpPr txBox="1"/>
          <p:nvPr/>
        </p:nvSpPr>
        <p:spPr>
          <a:xfrm>
            <a:off x="3779467" y="4154282"/>
            <a:ext cx="274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a bug’s status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4E547-97D2-D640-B393-D950C04AB166}"/>
              </a:ext>
            </a:extLst>
          </p:cNvPr>
          <p:cNvSpPr txBox="1"/>
          <p:nvPr/>
        </p:nvSpPr>
        <p:spPr>
          <a:xfrm>
            <a:off x="6275079" y="418464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 a bug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07207A-155E-9144-B3F4-A38FA03266AC}"/>
              </a:ext>
            </a:extLst>
          </p:cNvPr>
          <p:cNvCxnSpPr>
            <a:stCxn id="5" idx="2"/>
          </p:cNvCxnSpPr>
          <p:nvPr/>
        </p:nvCxnSpPr>
        <p:spPr>
          <a:xfrm flipH="1">
            <a:off x="6602105" y="2070763"/>
            <a:ext cx="7098" cy="4785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972E45-9D2C-3348-8A89-42D94023B0BE}"/>
              </a:ext>
            </a:extLst>
          </p:cNvPr>
          <p:cNvSpPr txBox="1"/>
          <p:nvPr/>
        </p:nvSpPr>
        <p:spPr>
          <a:xfrm>
            <a:off x="3707904" y="2734281"/>
            <a:ext cx="257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Multi-Purpose Bot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0B9279-1304-E64E-AF4E-EF146D9D8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2" y="3279501"/>
            <a:ext cx="880958" cy="8200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DEF1ED-58D5-B940-801D-B6F7B98C3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06" y="4116325"/>
            <a:ext cx="839943" cy="8200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8F1A5B-12E6-6B46-86C1-F654AD499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65" y="1600691"/>
            <a:ext cx="1638569" cy="967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E3F1C2-7869-7943-897A-6D151CC70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761" y="3244926"/>
            <a:ext cx="844543" cy="8200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8080175-ECC0-D84C-AC95-249BCBF9B8E2}"/>
              </a:ext>
            </a:extLst>
          </p:cNvPr>
          <p:cNvSpPr/>
          <p:nvPr/>
        </p:nvSpPr>
        <p:spPr>
          <a:xfrm>
            <a:off x="49686" y="1488736"/>
            <a:ext cx="1988088" cy="35472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5ECCF98-9BC0-DE43-B212-D842957678B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037773" y="2070763"/>
            <a:ext cx="2987135" cy="50098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BF378B5-941F-BF4B-B9AE-BDF4FF517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094" y="2549325"/>
            <a:ext cx="824025" cy="8200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FF86D8-B478-4444-8EAC-F77DEFD5CF4E}"/>
              </a:ext>
            </a:extLst>
          </p:cNvPr>
          <p:cNvSpPr txBox="1"/>
          <p:nvPr/>
        </p:nvSpPr>
        <p:spPr>
          <a:xfrm>
            <a:off x="3076821" y="1735841"/>
            <a:ext cx="149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3215648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0AA8-BCB6-FC4A-A43E-5704FDAE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UIs - Voice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1917D-076D-AE4A-A91A-ADE41B45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796"/>
            <a:ext cx="4286250" cy="428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AD56D-819B-7B4D-9C96-AAB51760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047" y="987796"/>
            <a:ext cx="3915953" cy="41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4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Voice?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CBAC1-AFD5-FE4F-842B-027C93F5AEBD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scripted and intent based flow as text based conversational UIs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86B85-D8E0-1940-8F18-E41FA8644FB1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user can’t look at or touch the device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5D45B-CA78-4248-BA72-EB2E14649C14}"/>
              </a:ext>
            </a:extLst>
          </p:cNvPr>
          <p:cNvSpPr/>
          <p:nvPr/>
        </p:nvSpPr>
        <p:spPr>
          <a:xfrm>
            <a:off x="304800" y="27920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device is within listening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2AC08-29E1-AA46-9A38-1AEE48CEA66F}"/>
              </a:ext>
            </a:extLst>
          </p:cNvPr>
          <p:cNvSpPr/>
          <p:nvPr/>
        </p:nvSpPr>
        <p:spPr>
          <a:xfrm>
            <a:off x="304800" y="355680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environment is appropriate for listening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8C1612-FE87-484A-9E16-707A1D6956D8}"/>
              </a:ext>
            </a:extLst>
          </p:cNvPr>
          <p:cNvSpPr/>
          <p:nvPr/>
        </p:nvSpPr>
        <p:spPr>
          <a:xfrm>
            <a:off x="304800" y="432159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understand how your audience communicates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8EBFB-266D-274E-A51A-9B24B463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7" y="1332810"/>
            <a:ext cx="3450893" cy="32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12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Voice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959825"/>
            <a:ext cx="2215085" cy="99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0" y="1877185"/>
            <a:ext cx="2017295" cy="119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 flipV="1">
            <a:off x="2241645" y="1877185"/>
            <a:ext cx="3127612" cy="31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2637946" y="157025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voice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3492236" y="401097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92149"/>
            <a:ext cx="1191651" cy="1191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1538141" y="372645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317567" y="3235817"/>
            <a:ext cx="0" cy="442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B29D3D-E19E-294E-9C21-63657FF92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256" y="1240393"/>
            <a:ext cx="1201413" cy="1201413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45A47DB-FFB6-634B-B8E3-373EE78DD0B1}"/>
              </a:ext>
            </a:extLst>
          </p:cNvPr>
          <p:cNvCxnSpPr/>
          <p:nvPr/>
        </p:nvCxnSpPr>
        <p:spPr>
          <a:xfrm rot="10800000">
            <a:off x="2241645" y="2696879"/>
            <a:ext cx="2699484" cy="1172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D14F0-3C05-E944-B7BD-DB6001DF8989}"/>
              </a:ext>
            </a:extLst>
          </p:cNvPr>
          <p:cNvCxnSpPr>
            <a:cxnSpLocks/>
          </p:cNvCxnSpPr>
          <p:nvPr/>
        </p:nvCxnSpPr>
        <p:spPr>
          <a:xfrm flipH="1">
            <a:off x="2241645" y="2354239"/>
            <a:ext cx="312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C7AE9-C50D-C54E-BC0C-1A8B9DE86C87}"/>
              </a:ext>
            </a:extLst>
          </p:cNvPr>
          <p:cNvSpPr txBox="1"/>
          <p:nvPr/>
        </p:nvSpPr>
        <p:spPr>
          <a:xfrm>
            <a:off x="2637946" y="205072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AA932CC-CDFA-C645-965B-B8BA416ADFD0}"/>
              </a:ext>
            </a:extLst>
          </p:cNvPr>
          <p:cNvCxnSpPr>
            <a:endCxn id="10" idx="0"/>
          </p:cNvCxnSpPr>
          <p:nvPr/>
        </p:nvCxnSpPr>
        <p:spPr>
          <a:xfrm>
            <a:off x="2304563" y="2571750"/>
            <a:ext cx="3807028" cy="3880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5CFE45-77CB-6340-913B-38B62E8C4B11}"/>
              </a:ext>
            </a:extLst>
          </p:cNvPr>
          <p:cNvSpPr txBox="1"/>
          <p:nvPr/>
        </p:nvSpPr>
        <p:spPr>
          <a:xfrm>
            <a:off x="3563888" y="262472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</p:spTree>
    <p:extLst>
      <p:ext uri="{BB962C8B-B14F-4D97-AF65-F5344CB8AC3E}">
        <p14:creationId xmlns:p14="http://schemas.microsoft.com/office/powerpoint/2010/main" val="2882659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Using Azure Voice</a:t>
            </a:r>
          </a:p>
        </p:txBody>
      </p:sp>
    </p:spTree>
    <p:extLst>
      <p:ext uri="{BB962C8B-B14F-4D97-AF65-F5344CB8AC3E}">
        <p14:creationId xmlns:p14="http://schemas.microsoft.com/office/powerpoint/2010/main" val="264851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Presentations and Demos Available At: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5283-3CFF-C445-B402-E55054F84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579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/Bowman74/</a:t>
            </a:r>
            <a:r>
              <a:rPr lang="en-US" sz="2800" dirty="0" err="1"/>
              <a:t>MALModernUIs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C1F9-AB18-094B-AEF6-3A86170C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Won’t that have Performance Implications?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E9555-6D06-E746-9F92-ACF443F1ED3B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Yes, also won’t support offline scenarios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97CC6-3640-EC43-ABCF-E25B006743A5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APIs are going to perform better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1266D-D397-804C-A053-BF1C9B5C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80315"/>
            <a:ext cx="1498289" cy="14503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AC9AF3-DDC2-074E-B99D-8D86E10A101A}"/>
              </a:ext>
            </a:extLst>
          </p:cNvPr>
          <p:cNvSpPr/>
          <p:nvPr/>
        </p:nvSpPr>
        <p:spPr>
          <a:xfrm>
            <a:off x="224618" y="4313855"/>
            <a:ext cx="189910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SpeechRecognizer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0FFD6-D51D-DA47-A4D4-503666B6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140" y="2680315"/>
            <a:ext cx="1515221" cy="1450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3EF31D-C697-8D48-B34C-8C50E02780F6}"/>
              </a:ext>
            </a:extLst>
          </p:cNvPr>
          <p:cNvSpPr/>
          <p:nvPr/>
        </p:nvSpPr>
        <p:spPr>
          <a:xfrm>
            <a:off x="3160894" y="4313855"/>
            <a:ext cx="205917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SiriKit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B43B22-6868-8049-BAE8-9F669E0DF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32" y="2027203"/>
            <a:ext cx="3122125" cy="19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22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9E5E-E6E3-D04C-981F-FD441ED6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6AA9-5DB4-934F-8C43-4E0CF110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46010" cy="32635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91D8D-3208-5047-9D93-B07AE6B9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5" y="822722"/>
            <a:ext cx="1905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7B271-209D-A942-AEC7-249C6FB5B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701" y="624980"/>
            <a:ext cx="3770194" cy="2218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57C6F-69B9-BF42-ACA8-BDFDDD97D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02" y="2139702"/>
            <a:ext cx="3405077" cy="23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1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3844"/>
            <a:ext cx="8776676" cy="994172"/>
          </a:xfrm>
        </p:spPr>
        <p:txBody>
          <a:bodyPr/>
          <a:lstStyle/>
          <a:p>
            <a:r>
              <a:rPr lang="en-US" dirty="0"/>
              <a:t>When to Use Image Recognition?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CBAC1-AFD5-FE4F-842B-027C93F5AEBD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is access to a camera or digital photo library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86B85-D8E0-1940-8F18-E41FA8644FB1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objects in the real world can provide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5D45B-CA78-4248-BA72-EB2E14649C14}"/>
              </a:ext>
            </a:extLst>
          </p:cNvPr>
          <p:cNvSpPr/>
          <p:nvPr/>
        </p:nvSpPr>
        <p:spPr>
          <a:xfrm>
            <a:off x="304800" y="27920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When the evaluation of those objects fits the device limitations </a:t>
            </a:r>
          </a:p>
          <a:p>
            <a:pPr algn="ctr"/>
            <a:r>
              <a:rPr lang="en-US" sz="1400" dirty="0"/>
              <a:t>(CPU or network)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2AC08-29E1-AA46-9A38-1AEE48CEA66F}"/>
              </a:ext>
            </a:extLst>
          </p:cNvPr>
          <p:cNvSpPr/>
          <p:nvPr/>
        </p:nvSpPr>
        <p:spPr>
          <a:xfrm>
            <a:off x="304800" y="355680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Sufficient image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0399-5468-5844-BF66-B1AE1977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287" y="1284699"/>
            <a:ext cx="3513189" cy="1977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3E774-29A7-9548-8667-9EA86DF3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86" y="3261970"/>
            <a:ext cx="3575714" cy="23687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192068-1185-E742-A68A-730B78690A60}"/>
              </a:ext>
            </a:extLst>
          </p:cNvPr>
          <p:cNvSpPr/>
          <p:nvPr/>
        </p:nvSpPr>
        <p:spPr>
          <a:xfrm>
            <a:off x="304800" y="431407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 to spot items / Patterns</a:t>
            </a:r>
          </a:p>
        </p:txBody>
      </p:sp>
    </p:spTree>
    <p:extLst>
      <p:ext uri="{BB962C8B-B14F-4D97-AF65-F5344CB8AC3E}">
        <p14:creationId xmlns:p14="http://schemas.microsoft.com/office/powerpoint/2010/main" val="52871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Computer Vision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30" y="2959825"/>
            <a:ext cx="2215085" cy="99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0" y="1877185"/>
            <a:ext cx="2017295" cy="119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>
            <a:off x="2241645" y="1908892"/>
            <a:ext cx="3127612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2637946" y="1570254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handwritten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3492236" y="401097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92149"/>
            <a:ext cx="1191651" cy="1191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1989811" y="414947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317567" y="3235817"/>
            <a:ext cx="0" cy="442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45A47DB-FFB6-634B-B8E3-373EE78DD0B1}"/>
              </a:ext>
            </a:extLst>
          </p:cNvPr>
          <p:cNvCxnSpPr/>
          <p:nvPr/>
        </p:nvCxnSpPr>
        <p:spPr>
          <a:xfrm rot="10800000">
            <a:off x="2241645" y="2696879"/>
            <a:ext cx="2699484" cy="1172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D14F0-3C05-E944-B7BD-DB6001DF8989}"/>
              </a:ext>
            </a:extLst>
          </p:cNvPr>
          <p:cNvCxnSpPr>
            <a:cxnSpLocks/>
          </p:cNvCxnSpPr>
          <p:nvPr/>
        </p:nvCxnSpPr>
        <p:spPr>
          <a:xfrm flipH="1">
            <a:off x="2241645" y="2354239"/>
            <a:ext cx="312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C7AE9-C50D-C54E-BC0C-1A8B9DE86C87}"/>
              </a:ext>
            </a:extLst>
          </p:cNvPr>
          <p:cNvSpPr txBox="1"/>
          <p:nvPr/>
        </p:nvSpPr>
        <p:spPr>
          <a:xfrm>
            <a:off x="2637946" y="205072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AA932CC-CDFA-C645-965B-B8BA416ADFD0}"/>
              </a:ext>
            </a:extLst>
          </p:cNvPr>
          <p:cNvCxnSpPr>
            <a:endCxn id="10" idx="0"/>
          </p:cNvCxnSpPr>
          <p:nvPr/>
        </p:nvCxnSpPr>
        <p:spPr>
          <a:xfrm>
            <a:off x="2241645" y="2571750"/>
            <a:ext cx="3807028" cy="3880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5CFE45-77CB-6340-913B-38B62E8C4B11}"/>
              </a:ext>
            </a:extLst>
          </p:cNvPr>
          <p:cNvSpPr txBox="1"/>
          <p:nvPr/>
        </p:nvSpPr>
        <p:spPr>
          <a:xfrm>
            <a:off x="3822529" y="262472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76AF6-4F88-0042-A3F0-2384DF1C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256" y="1152667"/>
            <a:ext cx="1291441" cy="12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5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Using Azure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148481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C1F9-AB18-094B-AEF6-3A86170C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won’t that have Performance Implications too?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E9555-6D06-E746-9F92-ACF443F1ED3B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Yes, also won’t support offline scenarios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97CC6-3640-EC43-ABCF-E25B006743A5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APIs are going to perform better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1266D-D397-804C-A053-BF1C9B5C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80315"/>
            <a:ext cx="1498289" cy="14503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AC9AF3-DDC2-074E-B99D-8D86E10A101A}"/>
              </a:ext>
            </a:extLst>
          </p:cNvPr>
          <p:cNvSpPr/>
          <p:nvPr/>
        </p:nvSpPr>
        <p:spPr>
          <a:xfrm>
            <a:off x="224618" y="4313855"/>
            <a:ext cx="189910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TensorFlow Lite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0FFD6-D51D-DA47-A4D4-503666B6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140" y="2680315"/>
            <a:ext cx="1515221" cy="1450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3EF31D-C697-8D48-B34C-8C50E02780F6}"/>
              </a:ext>
            </a:extLst>
          </p:cNvPr>
          <p:cNvSpPr/>
          <p:nvPr/>
        </p:nvSpPr>
        <p:spPr>
          <a:xfrm>
            <a:off x="2535281" y="4313855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1221E4-5652-AD49-A5C2-87BDD2364A33}"/>
              </a:ext>
            </a:extLst>
          </p:cNvPr>
          <p:cNvSpPr/>
          <p:nvPr/>
        </p:nvSpPr>
        <p:spPr>
          <a:xfrm>
            <a:off x="4154694" y="4313855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TensorFlow Lite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FD3F2-34AC-A446-A0DE-41B79BAEB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670" y="1287636"/>
            <a:ext cx="3251864" cy="433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4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74B6C-9AF1-4244-B216-B4D8444D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13" y="3292544"/>
            <a:ext cx="3109448" cy="1836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BE0FB-9F4C-3F48-B429-ED556439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778DE-3C7A-A343-BF78-D4A3F902A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61" y="2587647"/>
            <a:ext cx="2683565" cy="17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8F10-82AE-A34E-876E-F1AB5C996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216" y="1507483"/>
            <a:ext cx="2717969" cy="178904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5A9F98-042A-2146-8B4A-B45FF00AB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1879996"/>
            <a:ext cx="2248593" cy="3263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6282C-28FC-2B49-BDA7-40C866B2D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984" y="443217"/>
            <a:ext cx="3413101" cy="21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2A31-576F-AE43-AFEC-A5DBE9BE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Lions and Tigers and Bears, oh my!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861A0-30F5-D14D-B051-E0115E5228D5}"/>
              </a:ext>
            </a:extLst>
          </p:cNvPr>
          <p:cNvSpPr/>
          <p:nvPr/>
        </p:nvSpPr>
        <p:spPr>
          <a:xfrm>
            <a:off x="304801" y="1268017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FDC72-239E-5042-A99D-1A08BC70DEC0}"/>
              </a:ext>
            </a:extLst>
          </p:cNvPr>
          <p:cNvSpPr/>
          <p:nvPr/>
        </p:nvSpPr>
        <p:spPr>
          <a:xfrm>
            <a:off x="304800" y="4032803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 Reality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A85B7-3EC8-B241-B7CC-66E2F0D3C76A}"/>
              </a:ext>
            </a:extLst>
          </p:cNvPr>
          <p:cNvSpPr/>
          <p:nvPr/>
        </p:nvSpPr>
        <p:spPr>
          <a:xfrm>
            <a:off x="304800" y="2650410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Augmented Reality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B0D4F-1627-374B-8886-76F4BB28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077" y="3613305"/>
            <a:ext cx="2257425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75912-8E50-DA4C-B8FA-54B767166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602" y="2251982"/>
            <a:ext cx="224790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62669-B9FA-FC41-A141-5B751732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077" y="1008416"/>
            <a:ext cx="22574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85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3844"/>
            <a:ext cx="7886700" cy="994172"/>
          </a:xfrm>
        </p:spPr>
        <p:txBody>
          <a:bodyPr/>
          <a:lstStyle/>
          <a:p>
            <a:r>
              <a:rPr lang="en-US" sz="4000" dirty="0"/>
              <a:t>When to Use Augmented Reality?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CBAC1-AFD5-FE4F-842B-027C93F5AEBD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has AR  capabilities (camera and ability to process)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86B85-D8E0-1940-8F18-E41FA8644FB1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objects in the real world can provide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5D45B-CA78-4248-BA72-EB2E14649C14}"/>
              </a:ext>
            </a:extLst>
          </p:cNvPr>
          <p:cNvSpPr/>
          <p:nvPr/>
        </p:nvSpPr>
        <p:spPr>
          <a:xfrm>
            <a:off x="304800" y="27920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when the application can add usable information to the real world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2AC08-29E1-AA46-9A38-1AEE48CEA66F}"/>
              </a:ext>
            </a:extLst>
          </p:cNvPr>
          <p:cNvSpPr/>
          <p:nvPr/>
        </p:nvSpPr>
        <p:spPr>
          <a:xfrm>
            <a:off x="304800" y="355680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user can safely view the world through 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0399-5468-5844-BF66-B1AE1977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287" y="1284699"/>
            <a:ext cx="3513189" cy="1977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3E774-29A7-9548-8667-9EA86DF3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86" y="3261970"/>
            <a:ext cx="3575714" cy="23687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192068-1185-E742-A68A-730B78690A60}"/>
              </a:ext>
            </a:extLst>
          </p:cNvPr>
          <p:cNvSpPr/>
          <p:nvPr/>
        </p:nvSpPr>
        <p:spPr>
          <a:xfrm>
            <a:off x="304800" y="431407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 to spot items / Patterns</a:t>
            </a:r>
          </a:p>
        </p:txBody>
      </p:sp>
    </p:spTree>
    <p:extLst>
      <p:ext uri="{BB962C8B-B14F-4D97-AF65-F5344CB8AC3E}">
        <p14:creationId xmlns:p14="http://schemas.microsoft.com/office/powerpoint/2010/main" val="385340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</a:t>
            </a:r>
            <a:r>
              <a:rPr lang="en-US" dirty="0" err="1"/>
              <a:t>ARKit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0" y="1877185"/>
            <a:ext cx="2017295" cy="119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>
            <a:off x="2241645" y="1908892"/>
            <a:ext cx="3127612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2637946" y="157025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Feed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92149"/>
            <a:ext cx="1191651" cy="1191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1989811" y="4149475"/>
            <a:ext cx="217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Dev Ops API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317567" y="3235817"/>
            <a:ext cx="0" cy="442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D14F0-3C05-E944-B7BD-DB6001DF8989}"/>
              </a:ext>
            </a:extLst>
          </p:cNvPr>
          <p:cNvCxnSpPr>
            <a:cxnSpLocks/>
          </p:cNvCxnSpPr>
          <p:nvPr/>
        </p:nvCxnSpPr>
        <p:spPr>
          <a:xfrm flipH="1">
            <a:off x="2241645" y="2354239"/>
            <a:ext cx="312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C7AE9-C50D-C54E-BC0C-1A8B9DE86C87}"/>
              </a:ext>
            </a:extLst>
          </p:cNvPr>
          <p:cNvSpPr txBox="1"/>
          <p:nvPr/>
        </p:nvSpPr>
        <p:spPr>
          <a:xfrm>
            <a:off x="2637946" y="2050724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we are looking for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20926-3A35-434F-B8D3-966711DC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256" y="941625"/>
            <a:ext cx="1581150" cy="15621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FA364421-BE78-A345-BB4E-42F9CC4B24A3}"/>
              </a:ext>
            </a:extLst>
          </p:cNvPr>
          <p:cNvCxnSpPr>
            <a:endCxn id="3" idx="2"/>
          </p:cNvCxnSpPr>
          <p:nvPr/>
        </p:nvCxnSpPr>
        <p:spPr>
          <a:xfrm flipV="1">
            <a:off x="2637946" y="2503725"/>
            <a:ext cx="3521885" cy="3786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D0DFA2-217A-1440-8F8C-74F564838AF4}"/>
              </a:ext>
            </a:extLst>
          </p:cNvPr>
          <p:cNvSpPr txBox="1"/>
          <p:nvPr/>
        </p:nvSpPr>
        <p:spPr>
          <a:xfrm>
            <a:off x="2894868" y="3033007"/>
            <a:ext cx="3008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to display on current bugs</a:t>
            </a:r>
          </a:p>
        </p:txBody>
      </p:sp>
    </p:spTree>
    <p:extLst>
      <p:ext uri="{BB962C8B-B14F-4D97-AF65-F5344CB8AC3E}">
        <p14:creationId xmlns:p14="http://schemas.microsoft.com/office/powerpoint/2010/main" val="386130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F8DC-4389-9A4B-90E5-FFBA6455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revolutionary paradigm?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5B35E-BA97-B84E-B2FA-689A63AA38C4}"/>
              </a:ext>
            </a:extLst>
          </p:cNvPr>
          <p:cNvSpPr/>
          <p:nvPr/>
        </p:nvSpPr>
        <p:spPr>
          <a:xfrm>
            <a:off x="304800" y="1268017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 Phones Changed How we interacted with Computers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E1558-8592-1F40-8A9E-9DC10E3C4063}"/>
              </a:ext>
            </a:extLst>
          </p:cNvPr>
          <p:cNvSpPr/>
          <p:nvPr/>
        </p:nvSpPr>
        <p:spPr>
          <a:xfrm>
            <a:off x="1136735" y="1847772"/>
            <a:ext cx="5149763" cy="45323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anywhere we go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925FA-C8C6-3A49-92B5-9AADA210F38E}"/>
              </a:ext>
            </a:extLst>
          </p:cNvPr>
          <p:cNvSpPr/>
          <p:nvPr/>
        </p:nvSpPr>
        <p:spPr>
          <a:xfrm>
            <a:off x="1136734" y="2410793"/>
            <a:ext cx="5149763" cy="46997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 with touches and gestures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F84817-A17D-9645-A684-196913223885}"/>
              </a:ext>
            </a:extLst>
          </p:cNvPr>
          <p:cNvSpPr/>
          <p:nvPr/>
        </p:nvSpPr>
        <p:spPr>
          <a:xfrm>
            <a:off x="1136733" y="2990549"/>
            <a:ext cx="5149763" cy="4493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Screens with pictures and animations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3DBCD-AD2D-D941-99CB-2401FFB7490B}"/>
              </a:ext>
            </a:extLst>
          </p:cNvPr>
          <p:cNvSpPr/>
          <p:nvPr/>
        </p:nvSpPr>
        <p:spPr>
          <a:xfrm>
            <a:off x="1136733" y="3549687"/>
            <a:ext cx="5149763" cy="4493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Almost always connected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A6F35-EFB6-6E4C-9BDF-7925720EE9E7}"/>
              </a:ext>
            </a:extLst>
          </p:cNvPr>
          <p:cNvSpPr/>
          <p:nvPr/>
        </p:nvSpPr>
        <p:spPr>
          <a:xfrm>
            <a:off x="1136732" y="4108825"/>
            <a:ext cx="5149763" cy="4493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variety of sensors (accelerometer, GPS, Phone, cell and WIFI)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8EE06A6-6226-194B-A911-7E50DE502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0140" y="1234455"/>
            <a:ext cx="2565420" cy="2673665"/>
          </a:xfrm>
        </p:spPr>
      </p:pic>
    </p:spTree>
    <p:extLst>
      <p:ext uri="{BB962C8B-B14F-4D97-AF65-F5344CB8AC3E}">
        <p14:creationId xmlns:p14="http://schemas.microsoft.com/office/powerpoint/2010/main" val="349005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14E3-3B7C-A84B-ABCE-5408687E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No Azure?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89E35-7576-2543-8C0D-6A02E8FC1A65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Livestreaming video Takes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5D0BD0-D1FD-1444-B020-589CEF01FC56}"/>
              </a:ext>
            </a:extLst>
          </p:cNvPr>
          <p:cNvSpPr/>
          <p:nvPr/>
        </p:nvSpPr>
        <p:spPr>
          <a:xfrm>
            <a:off x="304800" y="193890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VR, AR, ML all use local processors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02258-A9DC-E941-B2B7-566F9CD2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80315"/>
            <a:ext cx="1498289" cy="14503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ED79EF-7B99-6546-8402-4973E04DB0D5}"/>
              </a:ext>
            </a:extLst>
          </p:cNvPr>
          <p:cNvSpPr/>
          <p:nvPr/>
        </p:nvSpPr>
        <p:spPr>
          <a:xfrm>
            <a:off x="224619" y="4313855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ARCore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0DC6CE-5D0D-0449-8B3F-35AE2832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140" y="2680315"/>
            <a:ext cx="1515221" cy="1450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A210-2832-3446-B1BF-4256C33AC47D}"/>
              </a:ext>
            </a:extLst>
          </p:cNvPr>
          <p:cNvSpPr/>
          <p:nvPr/>
        </p:nvSpPr>
        <p:spPr>
          <a:xfrm>
            <a:off x="4154694" y="4313855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ARCore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9F86C6-D5DA-D048-B398-8E02453AD7B9}"/>
              </a:ext>
            </a:extLst>
          </p:cNvPr>
          <p:cNvSpPr/>
          <p:nvPr/>
        </p:nvSpPr>
        <p:spPr>
          <a:xfrm>
            <a:off x="2535281" y="4313855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04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How about a little AR?</a:t>
            </a:r>
          </a:p>
        </p:txBody>
      </p:sp>
    </p:spTree>
    <p:extLst>
      <p:ext uri="{BB962C8B-B14F-4D97-AF65-F5344CB8AC3E}">
        <p14:creationId xmlns:p14="http://schemas.microsoft.com/office/powerpoint/2010/main" val="1007239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1DB9-07E8-434B-9035-897FB55C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these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E25C6-B68E-6747-9833-69AE02D95C84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Seem rather tacked on to existing devices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5223B-AD16-B94D-ABC6-3CB964CBF790}"/>
              </a:ext>
            </a:extLst>
          </p:cNvPr>
          <p:cNvSpPr/>
          <p:nvPr/>
        </p:nvSpPr>
        <p:spPr>
          <a:xfrm>
            <a:off x="304800" y="1917805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walk into a fountain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B7CD90-58A2-654F-8D12-71F31BF6F19A}"/>
              </a:ext>
            </a:extLst>
          </p:cNvPr>
          <p:cNvSpPr/>
          <p:nvPr/>
        </p:nvSpPr>
        <p:spPr>
          <a:xfrm>
            <a:off x="304800" y="256759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Several attempts to get the formula right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371A1-1229-7248-8A87-B4EA047A0852}"/>
              </a:ext>
            </a:extLst>
          </p:cNvPr>
          <p:cNvSpPr/>
          <p:nvPr/>
        </p:nvSpPr>
        <p:spPr>
          <a:xfrm>
            <a:off x="304800" y="3217381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 some point someone will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56544-DE49-E842-97B9-82CA6F8E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187" y="729064"/>
            <a:ext cx="2017845" cy="2017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2A44B-1964-9E4C-B3C1-F4E58F03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944" y="3000625"/>
            <a:ext cx="1476467" cy="2142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7C9C3E-1B19-DC4D-8778-A187BFFC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452" y="977140"/>
            <a:ext cx="1302788" cy="1675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A561F-2BF1-3445-B30C-DF954C4B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157" y="2537923"/>
            <a:ext cx="1302788" cy="26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77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0A33-0D9D-1E49-A8D0-4BF109187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295" y="2307513"/>
            <a:ext cx="1325411" cy="528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Q &amp; 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C6F9F-E716-E149-8176-0944D2B8C9B4}"/>
              </a:ext>
            </a:extLst>
          </p:cNvPr>
          <p:cNvSpPr txBox="1">
            <a:spLocks/>
          </p:cNvSpPr>
          <p:nvPr/>
        </p:nvSpPr>
        <p:spPr bwMode="auto">
          <a:xfrm>
            <a:off x="734888" y="3507854"/>
            <a:ext cx="8229600" cy="579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-72" charset="0"/>
              <a:buNone/>
            </a:pPr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/Bowman74/</a:t>
            </a:r>
            <a:r>
              <a:rPr lang="en-US" sz="2800" dirty="0" err="1"/>
              <a:t>MALModernUIs</a:t>
            </a:r>
            <a:endParaRPr lang="en-US" sz="2800" dirty="0"/>
          </a:p>
          <a:p>
            <a:pPr marL="0" indent="0">
              <a:buFont typeface="Arial" pitchFamily="-72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1BC2-53D4-EE46-8BD3-9C3B574F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But that pattern had its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3D718-1E5D-EE48-9597-3A7911F54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07" y="1154329"/>
            <a:ext cx="5647187" cy="37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5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CAF7-9696-1246-891F-7E1D7414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Emerging technologies and patterns to interact with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238782-7927-CE49-8EB6-2595E7E2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32" y="1090154"/>
            <a:ext cx="4286250" cy="428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8E08E-22EF-7743-8C24-48FCA3BA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47" y="1183363"/>
            <a:ext cx="2941190" cy="4268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82A82E-30D5-B243-AF34-A6680C5FD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248" y="1328279"/>
            <a:ext cx="2962275" cy="3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266CE-151B-4F48-BE48-EDDC3AB0E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307" y="1338515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24A154-3879-2E45-BF72-B1153243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17" y="777177"/>
            <a:ext cx="2017295" cy="1992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27FB-6842-BA46-98D5-0F4EFDCB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Conversational UIs -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57252-AE6B-294C-B324-389A292B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2" y="1008174"/>
            <a:ext cx="2962275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7E554-37D4-3C49-A9A6-9B5DEC8A6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954" y="1198674"/>
            <a:ext cx="1197409" cy="1191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94DB6-7CDD-BE4F-9DEC-0AE9DAB8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687" y="2571750"/>
            <a:ext cx="1280140" cy="119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5D866-A61B-8846-AB3C-710FF198D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774" y="2658194"/>
            <a:ext cx="1043462" cy="1018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54048-0050-C545-A94C-D8985DA22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0301" y="3951849"/>
            <a:ext cx="2017295" cy="1191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45A09-5BC6-1F4A-AE27-2ABFCAA5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982" y="3983008"/>
            <a:ext cx="1163045" cy="11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0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19C386-95D5-734C-871B-CBB369BA0AA2}"/>
              </a:ext>
            </a:extLst>
          </p:cNvPr>
          <p:cNvSpPr/>
          <p:nvPr/>
        </p:nvSpPr>
        <p:spPr>
          <a:xfrm>
            <a:off x="304800" y="1446119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 guided process but perhaps a selector for what they want to 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67A77-3625-C741-883D-8B41E1D3BE23}"/>
              </a:ext>
            </a:extLst>
          </p:cNvPr>
          <p:cNvSpPr/>
          <p:nvPr/>
        </p:nvSpPr>
        <p:spPr>
          <a:xfrm>
            <a:off x="304800" y="217378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interactions that can be expressed in multiple ways – Complex interactions? Use a Bot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42D378-077E-D54D-A6B3-0CD29C2171C2}"/>
              </a:ext>
            </a:extLst>
          </p:cNvPr>
          <p:cNvSpPr/>
          <p:nvPr/>
        </p:nvSpPr>
        <p:spPr>
          <a:xfrm>
            <a:off x="304800" y="289386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same types of actions need to happen to different things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941BC-8686-4745-980E-FBBD39151E61}"/>
              </a:ext>
            </a:extLst>
          </p:cNvPr>
          <p:cNvSpPr/>
          <p:nvPr/>
        </p:nvSpPr>
        <p:spPr>
          <a:xfrm>
            <a:off x="304800" y="361394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interacting with a traditional data entry screen isn’t optimal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DD6CB1-0512-2146-9C13-C2A21EE66067}"/>
              </a:ext>
            </a:extLst>
          </p:cNvPr>
          <p:cNvSpPr/>
          <p:nvPr/>
        </p:nvSpPr>
        <p:spPr>
          <a:xfrm>
            <a:off x="304800" y="433402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understand how your audience communicates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C75F44-A244-544D-8ACF-64DE2CC0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52" y="2294016"/>
            <a:ext cx="2971800" cy="2228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36A0C-BC43-6F48-851E-71C25C616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52" y="33338"/>
            <a:ext cx="3088475" cy="2228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0121"/>
            <a:ext cx="7886700" cy="994172"/>
          </a:xfrm>
        </p:spPr>
        <p:txBody>
          <a:bodyPr/>
          <a:lstStyle/>
          <a:p>
            <a:r>
              <a:rPr lang="en-US" sz="4000" dirty="0"/>
              <a:t>When to use language understanding?</a:t>
            </a:r>
          </a:p>
        </p:txBody>
      </p:sp>
    </p:spTree>
    <p:extLst>
      <p:ext uri="{BB962C8B-B14F-4D97-AF65-F5344CB8AC3E}">
        <p14:creationId xmlns:p14="http://schemas.microsoft.com/office/powerpoint/2010/main" val="236625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Luis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517" y="1877185"/>
            <a:ext cx="2215085" cy="99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0" y="1877185"/>
            <a:ext cx="2017295" cy="119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>
            <a:off x="2376152" y="2144333"/>
            <a:ext cx="2771912" cy="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2555776" y="177966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entered text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5DCB2-A282-4C46-B8EF-DC4DBBDACD7A}"/>
              </a:ext>
            </a:extLst>
          </p:cNvPr>
          <p:cNvCxnSpPr>
            <a:cxnSpLocks/>
          </p:cNvCxnSpPr>
          <p:nvPr/>
        </p:nvCxnSpPr>
        <p:spPr>
          <a:xfrm flipH="1">
            <a:off x="2376152" y="2839792"/>
            <a:ext cx="2771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2339752" y="242773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entered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92149"/>
            <a:ext cx="1191651" cy="1191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1989811" y="414947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317567" y="3235817"/>
            <a:ext cx="0" cy="442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00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DE02-C1A0-2F44-92CE-A89D2BC7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009DE-94D5-6F47-BFEE-C0AF3FC9B48A}"/>
              </a:ext>
            </a:extLst>
          </p:cNvPr>
          <p:cNvSpPr/>
          <p:nvPr/>
        </p:nvSpPr>
        <p:spPr>
          <a:xfrm>
            <a:off x="304800" y="1221044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BEA88-5A03-E447-AA8C-6C3DD7883B52}"/>
              </a:ext>
            </a:extLst>
          </p:cNvPr>
          <p:cNvSpPr/>
          <p:nvPr/>
        </p:nvSpPr>
        <p:spPr>
          <a:xfrm>
            <a:off x="304800" y="1880226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5584-9A31-9148-9CA7-A32312D3BFFA}"/>
              </a:ext>
            </a:extLst>
          </p:cNvPr>
          <p:cNvSpPr/>
          <p:nvPr/>
        </p:nvSpPr>
        <p:spPr>
          <a:xfrm>
            <a:off x="304800" y="2539408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 -&gt;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A1DE9-ED23-A44B-9971-FA2D2113E56D}"/>
              </a:ext>
            </a:extLst>
          </p:cNvPr>
          <p:cNvSpPr/>
          <p:nvPr/>
        </p:nvSpPr>
        <p:spPr>
          <a:xfrm>
            <a:off x="304800" y="3198589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BC559-0D84-5446-A4DD-21F301C4D57F}"/>
              </a:ext>
            </a:extLst>
          </p:cNvPr>
          <p:cNvSpPr/>
          <p:nvPr/>
        </p:nvSpPr>
        <p:spPr>
          <a:xfrm>
            <a:off x="304800" y="3857771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Utterance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ACFDA-65F9-A744-A374-114E16AD2C47}"/>
              </a:ext>
            </a:extLst>
          </p:cNvPr>
          <p:cNvSpPr/>
          <p:nvPr/>
        </p:nvSpPr>
        <p:spPr>
          <a:xfrm>
            <a:off x="304800" y="4516953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7B3B9-C358-184A-83AA-A978FFC8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182095"/>
            <a:ext cx="22574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4026"/>
      </p:ext>
    </p:extLst>
  </p:cSld>
  <p:clrMapOvr>
    <a:masterClrMapping/>
  </p:clrMapOvr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2" ma:contentTypeDescription="Create a new document." ma:contentTypeScope="" ma:versionID="855f8be9abe8a6d5229efa8cf482a8d3">
  <xsd:schema xmlns:xsd="http://www.w3.org/2001/XMLSchema" xmlns:xs="http://www.w3.org/2001/XMLSchema" xmlns:p="http://schemas.microsoft.com/office/2006/metadata/properties" xmlns:ns2="b0aa1c58-5626-41c9-874b-ab0ef78bbeee" targetNamespace="http://schemas.microsoft.com/office/2006/metadata/properties" ma:root="true" ma:fieldsID="dd9def1e6a84ec27d93f733e608a7ca0" ns2:_="">
    <xsd:import namespace="b0aa1c58-5626-41c9-874b-ab0ef78bbe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a1c58-5626-41c9-874b-ab0ef78bb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66B3BD-1130-4492-90C9-BCE5DB1014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a1c58-5626-41c9-874b-ab0ef78bbe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BCC14B-054D-4D7F-B3CB-E7840B2AF37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828A559-3148-4521-9928-591AED592F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3096</TotalTime>
  <Words>777</Words>
  <Application>Microsoft Macintosh PowerPoint</Application>
  <PresentationFormat>On-screen Show (16:9)</PresentationFormat>
  <Paragraphs>150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Bold</vt:lpstr>
      <vt:lpstr>Calibri</vt:lpstr>
      <vt:lpstr>Times New Roman</vt:lpstr>
      <vt:lpstr>Visual Studio Live! New York 2015</vt:lpstr>
      <vt:lpstr>Live! 360 2016</vt:lpstr>
      <vt:lpstr>PowerPoint Presentation</vt:lpstr>
      <vt:lpstr>Presentations and Demos Available At:</vt:lpstr>
      <vt:lpstr>A revolutionary paradigm?</vt:lpstr>
      <vt:lpstr>But that pattern had its problems</vt:lpstr>
      <vt:lpstr>Emerging technologies and patterns to interact with</vt:lpstr>
      <vt:lpstr>Conversational UIs - Text</vt:lpstr>
      <vt:lpstr>When to use language understanding?</vt:lpstr>
      <vt:lpstr>Simple Model Using Azure Luis</vt:lpstr>
      <vt:lpstr>Key Concepts</vt:lpstr>
      <vt:lpstr>LUIS Model Development</vt:lpstr>
      <vt:lpstr>Demo – Setting up a LUIS Model</vt:lpstr>
      <vt:lpstr>Communicating with LUIS</vt:lpstr>
      <vt:lpstr>Demo – Looking at a LUIS app</vt:lpstr>
      <vt:lpstr>Expanding Our Simple Model</vt:lpstr>
      <vt:lpstr>Outside of Our Custom App</vt:lpstr>
      <vt:lpstr>Conversational UIs - Voice</vt:lpstr>
      <vt:lpstr>When to Use Voice?</vt:lpstr>
      <vt:lpstr>Simple Model Using Azure Voice</vt:lpstr>
      <vt:lpstr>Demo – Using Azure Voice</vt:lpstr>
      <vt:lpstr>Won’t that have Performance Implications?</vt:lpstr>
      <vt:lpstr>Image Recognition</vt:lpstr>
      <vt:lpstr>When to Use Image Recognition?</vt:lpstr>
      <vt:lpstr>Simple Model Using Azure Computer Vision</vt:lpstr>
      <vt:lpstr>Demo – Using Azure Computer Vision</vt:lpstr>
      <vt:lpstr>Wait, won’t that have Performance Implications too?</vt:lpstr>
      <vt:lpstr>Augmented Reality</vt:lpstr>
      <vt:lpstr>Lions and Tigers and Bears, oh my!</vt:lpstr>
      <vt:lpstr>When to Use Augmented Reality?</vt:lpstr>
      <vt:lpstr>Simple Model Using ARKit</vt:lpstr>
      <vt:lpstr>Wait No Azure?</vt:lpstr>
      <vt:lpstr>Demo – How about a little AR?</vt:lpstr>
      <vt:lpstr>Future of these Technologies</vt:lpstr>
      <vt:lpstr>PowerPoint Presentation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135</cp:revision>
  <dcterms:created xsi:type="dcterms:W3CDTF">2012-12-07T00:48:42Z</dcterms:created>
  <dcterms:modified xsi:type="dcterms:W3CDTF">2018-11-27T01:35:14Z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